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6" r:id="rId2"/>
    <p:sldId id="651" r:id="rId3"/>
    <p:sldId id="652" r:id="rId4"/>
    <p:sldId id="654" r:id="rId5"/>
    <p:sldId id="655" r:id="rId6"/>
    <p:sldId id="257" r:id="rId7"/>
    <p:sldId id="258" r:id="rId8"/>
    <p:sldId id="658" r:id="rId9"/>
    <p:sldId id="656" r:id="rId10"/>
    <p:sldId id="657" r:id="rId11"/>
    <p:sldId id="659" r:id="rId12"/>
    <p:sldId id="660" r:id="rId13"/>
    <p:sldId id="661" r:id="rId14"/>
    <p:sldId id="662" r:id="rId15"/>
    <p:sldId id="663" r:id="rId16"/>
    <p:sldId id="668" r:id="rId1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WOLCE\konferencja\opas_statystyk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lang="pl-PL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Zmiany masy ciała opasów</a:t>
            </a:r>
            <a:r>
              <a:rPr lang="pl-PL" sz="2400" b="1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 zależności od genotypu i wieku </a:t>
            </a:r>
            <a:endParaRPr lang="pl-PL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c:rich>
      </c:tx>
      <c:layout>
        <c:manualLayout>
          <c:xMode val="edge"/>
          <c:yMode val="edge"/>
          <c:x val="0.18164884629063105"/>
          <c:y val="1.50241218915713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Arkusz2!$C$4</c:f>
              <c:strCache>
                <c:ptCount val="1"/>
                <c:pt idx="0">
                  <c:v>PHF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Arkusz2!$D$3:$L$3</c:f>
              <c:strCache>
                <c:ptCount val="9"/>
                <c:pt idx="0">
                  <c:v>Ur-90</c:v>
                </c:pt>
                <c:pt idx="1">
                  <c:v>91-180</c:v>
                </c:pt>
                <c:pt idx="2">
                  <c:v>191-270</c:v>
                </c:pt>
                <c:pt idx="3">
                  <c:v>271-360</c:v>
                </c:pt>
                <c:pt idx="4">
                  <c:v>361-450</c:v>
                </c:pt>
                <c:pt idx="5">
                  <c:v>451-540</c:v>
                </c:pt>
                <c:pt idx="6">
                  <c:v>541-630</c:v>
                </c:pt>
                <c:pt idx="7">
                  <c:v>631-720</c:v>
                </c:pt>
                <c:pt idx="8">
                  <c:v>pow. 721</c:v>
                </c:pt>
              </c:strCache>
            </c:strRef>
          </c:cat>
          <c:val>
            <c:numRef>
              <c:f>Arkusz2!$D$4:$L$4</c:f>
              <c:numCache>
                <c:formatCode>###0.0</c:formatCode>
                <c:ptCount val="9"/>
                <c:pt idx="0">
                  <c:v>84.490566037735903</c:v>
                </c:pt>
                <c:pt idx="1">
                  <c:v>144.80714285714282</c:v>
                </c:pt>
                <c:pt idx="2">
                  <c:v>218.50925925925935</c:v>
                </c:pt>
                <c:pt idx="3">
                  <c:v>307.0102389078499</c:v>
                </c:pt>
                <c:pt idx="4">
                  <c:v>397.02341137123739</c:v>
                </c:pt>
                <c:pt idx="5">
                  <c:v>478.15555555555562</c:v>
                </c:pt>
                <c:pt idx="6">
                  <c:v>564.75268817204289</c:v>
                </c:pt>
                <c:pt idx="7">
                  <c:v>619.33333333333337</c:v>
                </c:pt>
                <c:pt idx="8">
                  <c:v>677.98437500000057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9C-4051-9D72-40F2E1B9417D}"/>
            </c:ext>
          </c:extLst>
        </c:ser>
        <c:ser>
          <c:idx val="1"/>
          <c:order val="1"/>
          <c:tx>
            <c:strRef>
              <c:f>Arkusz2!$C$5</c:f>
              <c:strCache>
                <c:ptCount val="1"/>
                <c:pt idx="0">
                  <c:v>MM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Arkusz2!$D$3:$L$3</c:f>
              <c:strCache>
                <c:ptCount val="9"/>
                <c:pt idx="0">
                  <c:v>Ur-90</c:v>
                </c:pt>
                <c:pt idx="1">
                  <c:v>91-180</c:v>
                </c:pt>
                <c:pt idx="2">
                  <c:v>191-270</c:v>
                </c:pt>
                <c:pt idx="3">
                  <c:v>271-360</c:v>
                </c:pt>
                <c:pt idx="4">
                  <c:v>361-450</c:v>
                </c:pt>
                <c:pt idx="5">
                  <c:v>451-540</c:v>
                </c:pt>
                <c:pt idx="6">
                  <c:v>541-630</c:v>
                </c:pt>
                <c:pt idx="7">
                  <c:v>631-720</c:v>
                </c:pt>
                <c:pt idx="8">
                  <c:v>pow. 721</c:v>
                </c:pt>
              </c:strCache>
            </c:strRef>
          </c:cat>
          <c:val>
            <c:numRef>
              <c:f>Arkusz2!$D$5:$L$5</c:f>
              <c:numCache>
                <c:formatCode>###0.0</c:formatCode>
                <c:ptCount val="9"/>
                <c:pt idx="0">
                  <c:v>81.736842105263236</c:v>
                </c:pt>
                <c:pt idx="1">
                  <c:v>139.33333333333331</c:v>
                </c:pt>
                <c:pt idx="2">
                  <c:v>217.96395939086312</c:v>
                </c:pt>
                <c:pt idx="3">
                  <c:v>316.56308411214957</c:v>
                </c:pt>
                <c:pt idx="4">
                  <c:v>411.75565610859735</c:v>
                </c:pt>
                <c:pt idx="5">
                  <c:v>503.036866359447</c:v>
                </c:pt>
                <c:pt idx="6">
                  <c:v>569.27906976744191</c:v>
                </c:pt>
                <c:pt idx="7">
                  <c:v>597.87931034482756</c:v>
                </c:pt>
                <c:pt idx="8">
                  <c:v>649.33333333332928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9C-4051-9D72-40F2E1B9417D}"/>
            </c:ext>
          </c:extLst>
        </c:ser>
        <c:ser>
          <c:idx val="2"/>
          <c:order val="2"/>
          <c:tx>
            <c:strRef>
              <c:f>Arkusz2!$C$6</c:f>
              <c:strCache>
                <c:ptCount val="1"/>
                <c:pt idx="0">
                  <c:v>MMM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Arkusz2!$D$3:$L$3</c:f>
              <c:strCache>
                <c:ptCount val="9"/>
                <c:pt idx="0">
                  <c:v>Ur-90</c:v>
                </c:pt>
                <c:pt idx="1">
                  <c:v>91-180</c:v>
                </c:pt>
                <c:pt idx="2">
                  <c:v>191-270</c:v>
                </c:pt>
                <c:pt idx="3">
                  <c:v>271-360</c:v>
                </c:pt>
                <c:pt idx="4">
                  <c:v>361-450</c:v>
                </c:pt>
                <c:pt idx="5">
                  <c:v>451-540</c:v>
                </c:pt>
                <c:pt idx="6">
                  <c:v>541-630</c:v>
                </c:pt>
                <c:pt idx="7">
                  <c:v>631-720</c:v>
                </c:pt>
                <c:pt idx="8">
                  <c:v>pow. 721</c:v>
                </c:pt>
              </c:strCache>
            </c:strRef>
          </c:cat>
          <c:val>
            <c:numRef>
              <c:f>Arkusz2!$D$6:$L$6</c:f>
              <c:numCache>
                <c:formatCode>###0.0</c:formatCode>
                <c:ptCount val="9"/>
                <c:pt idx="0">
                  <c:v>124.81818181818176</c:v>
                </c:pt>
                <c:pt idx="1">
                  <c:v>185.28260869565202</c:v>
                </c:pt>
                <c:pt idx="2">
                  <c:v>321.20809248554895</c:v>
                </c:pt>
                <c:pt idx="3">
                  <c:v>394.45882352941163</c:v>
                </c:pt>
                <c:pt idx="4">
                  <c:v>492.4444444444436</c:v>
                </c:pt>
                <c:pt idx="5">
                  <c:v>566.44392523364468</c:v>
                </c:pt>
                <c:pt idx="6">
                  <c:v>642.65517241379268</c:v>
                </c:pt>
                <c:pt idx="7">
                  <c:v>711.72955974842785</c:v>
                </c:pt>
                <c:pt idx="8">
                  <c:v>846.64462809917575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59C-4051-9D72-40F2E1B941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8215472"/>
        <c:axId val="728212112"/>
      </c:barChart>
      <c:catAx>
        <c:axId val="72821547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 sz="1400" b="1" dirty="0"/>
                  <a:t>Wiek</a:t>
                </a:r>
                <a:r>
                  <a:rPr lang="pl-PL" sz="1400" b="1" baseline="0" dirty="0"/>
                  <a:t> opasów (dni)</a:t>
                </a:r>
                <a:endParaRPr lang="pl-PL" sz="1400" b="1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l-PL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28212112"/>
        <c:crosses val="autoZero"/>
        <c:auto val="1"/>
        <c:lblAlgn val="ctr"/>
        <c:lblOffset val="100"/>
        <c:noMultiLvlLbl val="0"/>
      </c:catAx>
      <c:valAx>
        <c:axId val="728212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 sz="1400" b="1" dirty="0"/>
                  <a:t>kilogramy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l-PL"/>
            </a:p>
          </c:txPr>
        </c:title>
        <c:numFmt formatCode="###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28215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4151080104108981"/>
          <c:y val="0.94119091001235033"/>
          <c:w val="0.17090831721743807"/>
          <c:h val="4.66076353244602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6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Rycina 1. Średnia masa ciała opasów w zależności od gospodarstwa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Arkusz2!$B$10:$B$15</c:f>
              <c:strCache>
                <c:ptCount val="6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</c:strCache>
            </c:strRef>
          </c:cat>
          <c:val>
            <c:numRef>
              <c:f>Arkusz2!$C$10:$C$15</c:f>
              <c:numCache>
                <c:formatCode>General</c:formatCode>
                <c:ptCount val="6"/>
                <c:pt idx="0">
                  <c:v>516.27800000000002</c:v>
                </c:pt>
                <c:pt idx="1">
                  <c:v>413.00299999999999</c:v>
                </c:pt>
                <c:pt idx="2">
                  <c:v>427.71199999999999</c:v>
                </c:pt>
                <c:pt idx="3">
                  <c:v>511.23200000000003</c:v>
                </c:pt>
                <c:pt idx="4">
                  <c:v>512.69200000000001</c:v>
                </c:pt>
                <c:pt idx="5">
                  <c:v>569.69100000000003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92-44B0-9704-5F00C34F42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44601056"/>
        <c:axId val="644595776"/>
      </c:barChart>
      <c:catAx>
        <c:axId val="644601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44595776"/>
        <c:crosses val="autoZero"/>
        <c:auto val="1"/>
        <c:lblAlgn val="ctr"/>
        <c:lblOffset val="100"/>
        <c:noMultiLvlLbl val="0"/>
      </c:catAx>
      <c:valAx>
        <c:axId val="644595776"/>
        <c:scaling>
          <c:orientation val="minMax"/>
          <c:min val="4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44601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b="1" i="0" u="none" strike="noStrike" kern="1200" spc="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Rycina 2. Średnie przyrosty dobowe w poszczególnych gospodarstwach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Arkusz2!$B$16:$B$21</c:f>
              <c:strCache>
                <c:ptCount val="6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</c:strCache>
            </c:strRef>
          </c:cat>
          <c:val>
            <c:numRef>
              <c:f>Arkusz2!$C$16:$C$21</c:f>
              <c:numCache>
                <c:formatCode>General</c:formatCode>
                <c:ptCount val="6"/>
                <c:pt idx="0">
                  <c:v>0.97</c:v>
                </c:pt>
                <c:pt idx="1">
                  <c:v>0.69899999999999995</c:v>
                </c:pt>
                <c:pt idx="2">
                  <c:v>0.76700000000000002</c:v>
                </c:pt>
                <c:pt idx="3">
                  <c:v>1.028</c:v>
                </c:pt>
                <c:pt idx="4">
                  <c:v>1.0609999999999999</c:v>
                </c:pt>
                <c:pt idx="5">
                  <c:v>1.0509999999999999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48-4475-A05E-1629AE3586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44578496"/>
        <c:axId val="644587616"/>
      </c:barChart>
      <c:catAx>
        <c:axId val="64457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44587616"/>
        <c:crosses val="autoZero"/>
        <c:auto val="1"/>
        <c:lblAlgn val="ctr"/>
        <c:lblOffset val="100"/>
        <c:noMultiLvlLbl val="0"/>
      </c:catAx>
      <c:valAx>
        <c:axId val="644587616"/>
        <c:scaling>
          <c:orientation val="minMax"/>
          <c:min val="0.60000000000000009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44578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Rycina 3. Zmiany masy ciała opasów w zależności od ich wieku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Arkusz2!$B$33:$B$38</c:f>
              <c:strCache>
                <c:ptCount val="6"/>
                <c:pt idx="0">
                  <c:v>240-329</c:v>
                </c:pt>
                <c:pt idx="1">
                  <c:v>330-419</c:v>
                </c:pt>
                <c:pt idx="2">
                  <c:v>420-509</c:v>
                </c:pt>
                <c:pt idx="3">
                  <c:v>510-599</c:v>
                </c:pt>
                <c:pt idx="4">
                  <c:v>600-689</c:v>
                </c:pt>
                <c:pt idx="5">
                  <c:v>powyżej 690</c:v>
                </c:pt>
              </c:strCache>
            </c:strRef>
          </c:cat>
          <c:val>
            <c:numRef>
              <c:f>Arkusz2!$C$33:$C$38</c:f>
              <c:numCache>
                <c:formatCode>General</c:formatCode>
                <c:ptCount val="6"/>
                <c:pt idx="0">
                  <c:v>297.28100000000001</c:v>
                </c:pt>
                <c:pt idx="1">
                  <c:v>391.61099999999999</c:v>
                </c:pt>
                <c:pt idx="2">
                  <c:v>483.02300000000002</c:v>
                </c:pt>
                <c:pt idx="3">
                  <c:v>567.70100000000002</c:v>
                </c:pt>
                <c:pt idx="4">
                  <c:v>618.80200000000002</c:v>
                </c:pt>
                <c:pt idx="5">
                  <c:v>679.39700000000005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00-4915-99D1-A64012681B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40883472"/>
        <c:axId val="640883952"/>
      </c:barChart>
      <c:catAx>
        <c:axId val="640883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40883952"/>
        <c:crosses val="autoZero"/>
        <c:auto val="1"/>
        <c:lblAlgn val="ctr"/>
        <c:lblOffset val="100"/>
        <c:noMultiLvlLbl val="0"/>
      </c:catAx>
      <c:valAx>
        <c:axId val="640883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40883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 Rycina 4. Przyrosty dobowe w między kolejnymi ważeniami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Arkusz2!$B$39:$B$44</c:f>
              <c:strCache>
                <c:ptCount val="6"/>
                <c:pt idx="0">
                  <c:v>240-329</c:v>
                </c:pt>
                <c:pt idx="1">
                  <c:v>330-419</c:v>
                </c:pt>
                <c:pt idx="2">
                  <c:v>420-509</c:v>
                </c:pt>
                <c:pt idx="3">
                  <c:v>510-599</c:v>
                </c:pt>
                <c:pt idx="4">
                  <c:v>600-689</c:v>
                </c:pt>
                <c:pt idx="5">
                  <c:v>powyżej 690</c:v>
                </c:pt>
              </c:strCache>
            </c:strRef>
          </c:cat>
          <c:val>
            <c:numRef>
              <c:f>Arkusz2!$C$39:$C$44</c:f>
              <c:numCache>
                <c:formatCode>General</c:formatCode>
                <c:ptCount val="6"/>
                <c:pt idx="0">
                  <c:v>0.91800000000000004</c:v>
                </c:pt>
                <c:pt idx="1">
                  <c:v>0.95799999999999996</c:v>
                </c:pt>
                <c:pt idx="2">
                  <c:v>0.95799999999999996</c:v>
                </c:pt>
                <c:pt idx="3">
                  <c:v>0.96099999999999997</c:v>
                </c:pt>
                <c:pt idx="4">
                  <c:v>0.91500000000000004</c:v>
                </c:pt>
                <c:pt idx="5">
                  <c:v>0.877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382-430D-8820-A72928E586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44602016"/>
        <c:axId val="644592416"/>
      </c:lineChart>
      <c:catAx>
        <c:axId val="644602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44592416"/>
        <c:crosses val="autoZero"/>
        <c:auto val="1"/>
        <c:lblAlgn val="ctr"/>
        <c:lblOffset val="100"/>
        <c:noMultiLvlLbl val="0"/>
      </c:catAx>
      <c:valAx>
        <c:axId val="644592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44602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 </a:t>
            </a:r>
            <a:r>
              <a:rPr lang="pl-PL" sz="18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Rycina  5. Średnia masa ciała opasów podczas doświadczenia poszczególnych genotypów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Arkusz2!$B$55:$B$59</c:f>
              <c:strCache>
                <c:ptCount val="5"/>
                <c:pt idx="0">
                  <c:v>PHF</c:v>
                </c:pt>
                <c:pt idx="1">
                  <c:v>MM</c:v>
                </c:pt>
                <c:pt idx="2">
                  <c:v>LM</c:v>
                </c:pt>
                <c:pt idx="3">
                  <c:v>LMxAN</c:v>
                </c:pt>
                <c:pt idx="4">
                  <c:v>LMxBM</c:v>
                </c:pt>
              </c:strCache>
            </c:strRef>
          </c:cat>
          <c:val>
            <c:numRef>
              <c:f>Arkusz2!$C$55:$C$59</c:f>
              <c:numCache>
                <c:formatCode>General</c:formatCode>
                <c:ptCount val="5"/>
                <c:pt idx="0">
                  <c:v>475.52199999999999</c:v>
                </c:pt>
                <c:pt idx="1">
                  <c:v>471.46</c:v>
                </c:pt>
                <c:pt idx="2">
                  <c:v>572.21400000000006</c:v>
                </c:pt>
                <c:pt idx="3">
                  <c:v>584.79899999999998</c:v>
                </c:pt>
                <c:pt idx="4">
                  <c:v>552.05999999999995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9C-48D0-B383-2FBFCC567E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40884912"/>
        <c:axId val="640889232"/>
      </c:barChart>
      <c:catAx>
        <c:axId val="64088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40889232"/>
        <c:crosses val="autoZero"/>
        <c:auto val="1"/>
        <c:lblAlgn val="ctr"/>
        <c:lblOffset val="100"/>
        <c:noMultiLvlLbl val="0"/>
      </c:catAx>
      <c:valAx>
        <c:axId val="640889232"/>
        <c:scaling>
          <c:orientation val="minMax"/>
          <c:min val="4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40884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b="1" i="0" u="none" strike="noStrike" kern="1200" spc="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Rycina 6. Średnie przyrosty dobowe opasów miedzy kolejnymi ważeniami podczas doświadczenia poszczególnych genotypów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Arkusz2!$B$60:$B$64</c:f>
              <c:strCache>
                <c:ptCount val="5"/>
                <c:pt idx="0">
                  <c:v>PHF</c:v>
                </c:pt>
                <c:pt idx="1">
                  <c:v>MM</c:v>
                </c:pt>
                <c:pt idx="2">
                  <c:v>LM</c:v>
                </c:pt>
                <c:pt idx="3">
                  <c:v>LMxAN</c:v>
                </c:pt>
                <c:pt idx="4">
                  <c:v>LMxBM</c:v>
                </c:pt>
              </c:strCache>
            </c:strRef>
          </c:cat>
          <c:val>
            <c:numRef>
              <c:f>Arkusz2!$C$60:$C$64</c:f>
              <c:numCache>
                <c:formatCode>General</c:formatCode>
                <c:ptCount val="5"/>
                <c:pt idx="0">
                  <c:v>0.88400000000000001</c:v>
                </c:pt>
                <c:pt idx="1">
                  <c:v>0.91</c:v>
                </c:pt>
                <c:pt idx="2">
                  <c:v>1.048</c:v>
                </c:pt>
                <c:pt idx="3">
                  <c:v>1.089</c:v>
                </c:pt>
                <c:pt idx="4">
                  <c:v>1.0169999999999999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1C-460C-AD07-AC156EAD04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40878672"/>
        <c:axId val="640891632"/>
      </c:barChart>
      <c:catAx>
        <c:axId val="640878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40891632"/>
        <c:crosses val="autoZero"/>
        <c:auto val="1"/>
        <c:lblAlgn val="ctr"/>
        <c:lblOffset val="100"/>
        <c:noMultiLvlLbl val="0"/>
      </c:catAx>
      <c:valAx>
        <c:axId val="640891632"/>
        <c:scaling>
          <c:orientation val="minMax"/>
          <c:min val="0.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40878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Rycina 7. Średnia masa ciała opasów podczas doświadczenia poszczególnych płci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Arkusz2!$B$94:$B$96</c:f>
              <c:strCache>
                <c:ptCount val="3"/>
                <c:pt idx="0">
                  <c:v>Buhaj</c:v>
                </c:pt>
                <c:pt idx="1">
                  <c:v>Jałówka</c:v>
                </c:pt>
                <c:pt idx="2">
                  <c:v>Wolec</c:v>
                </c:pt>
              </c:strCache>
            </c:strRef>
          </c:cat>
          <c:val>
            <c:numRef>
              <c:f>Arkusz2!$C$94:$C$96</c:f>
              <c:numCache>
                <c:formatCode>General</c:formatCode>
                <c:ptCount val="3"/>
                <c:pt idx="0">
                  <c:v>499.24099999999999</c:v>
                </c:pt>
                <c:pt idx="1">
                  <c:v>465.28100000000001</c:v>
                </c:pt>
                <c:pt idx="2">
                  <c:v>473.16500000000002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A1-40D0-BE82-E21C0F1ACC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1791152"/>
        <c:axId val="321794512"/>
      </c:barChart>
      <c:catAx>
        <c:axId val="321791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21794512"/>
        <c:crosses val="autoZero"/>
        <c:auto val="1"/>
        <c:lblAlgn val="ctr"/>
        <c:lblOffset val="100"/>
        <c:noMultiLvlLbl val="0"/>
      </c:catAx>
      <c:valAx>
        <c:axId val="321794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21791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b="1" i="0" u="none" strike="noStrike" kern="1200" spc="0" baseline="0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Rycina 8. Średnie przyrosty dobowe opasów miedzy kolejnymi ważeniami podczas doświadczenia poszczególnych płci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Arkusz2!$B$97:$B$99</c:f>
              <c:strCache>
                <c:ptCount val="3"/>
                <c:pt idx="0">
                  <c:v>Buhaj</c:v>
                </c:pt>
                <c:pt idx="1">
                  <c:v>Jałówka</c:v>
                </c:pt>
                <c:pt idx="2">
                  <c:v>Wolec</c:v>
                </c:pt>
              </c:strCache>
            </c:strRef>
          </c:cat>
          <c:val>
            <c:numRef>
              <c:f>Arkusz2!$C$97:$C$99</c:f>
              <c:numCache>
                <c:formatCode>General</c:formatCode>
                <c:ptCount val="3"/>
                <c:pt idx="0">
                  <c:v>0.94399999999999995</c:v>
                </c:pt>
                <c:pt idx="1">
                  <c:v>0.88300000000000001</c:v>
                </c:pt>
                <c:pt idx="2">
                  <c:v>0.86299999999999999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5F-491B-947F-AD4EA6308C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8654112"/>
        <c:axId val="328651232"/>
      </c:barChart>
      <c:catAx>
        <c:axId val="328654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28651232"/>
        <c:crosses val="autoZero"/>
        <c:auto val="1"/>
        <c:lblAlgn val="ctr"/>
        <c:lblOffset val="100"/>
        <c:noMultiLvlLbl val="0"/>
      </c:catAx>
      <c:valAx>
        <c:axId val="328651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28654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65C35-859A-4265-B35F-0FD086C33F22}" type="datetimeFigureOut">
              <a:rPr lang="pl-PL" smtClean="0"/>
              <a:t>04.04.2025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8F726D-F0CF-4C32-A297-DD2F8D0E0A8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4697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FAF6F2-B182-5C6A-1BFD-D67BD4F064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8C11476-CE06-942C-78C7-DFD9086857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43752B8-D9BE-7CBC-6158-7AE269552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E116-B646-4F3E-A3E5-4C00A50326A5}" type="datetimeFigureOut">
              <a:rPr lang="pl-PL" smtClean="0"/>
              <a:t>04.04.2025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EF3D37D-A431-CF95-6DEC-09525C966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D8360C1-1C7C-06B1-FF42-1AD6E5F80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D363-66B3-456B-A7EF-7144E39CA3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4595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CA053B-140A-A886-8089-C9E141BD4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ECF7E0B-60D4-EED1-BAE7-0B2D54DCB1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42E62D2-AAF0-7D07-6906-EBDD9BB24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E116-B646-4F3E-A3E5-4C00A50326A5}" type="datetimeFigureOut">
              <a:rPr lang="pl-PL" smtClean="0"/>
              <a:t>04.04.2025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8C8D74C-0569-C923-2886-BE16E13AA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B372662-018C-592F-E053-CF190F661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D363-66B3-456B-A7EF-7144E39CA3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4241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0FF440A5-C539-7BEA-B421-BBF726EC90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4A759FE-A2C6-B845-161A-F0EDE27ADD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217CBBF-421E-E91C-6855-5C2147E78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E116-B646-4F3E-A3E5-4C00A50326A5}" type="datetimeFigureOut">
              <a:rPr lang="pl-PL" smtClean="0"/>
              <a:t>04.04.2025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F869EAF-63F3-5B8B-4256-91BFB285D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C93C62A-18E4-639A-8C97-76EDE0AFD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D363-66B3-456B-A7EF-7144E39CA3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2693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E377D1-1309-50BC-DCBC-1B42AFDD3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C892FB2-7368-5382-D20E-15E62C8026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DD6F1CB-63E9-BA0A-D29B-FD56A54DD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E116-B646-4F3E-A3E5-4C00A50326A5}" type="datetimeFigureOut">
              <a:rPr lang="pl-PL" smtClean="0"/>
              <a:t>04.04.2025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5494816-CB24-3B67-25F9-70E37A4CC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9B2C96B-36DA-86FC-53C8-91D0C31B4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D363-66B3-456B-A7EF-7144E39CA3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6527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F282F2-B67A-CBC7-13B3-9284CDBDC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8371F88-DFF4-780D-821C-2877E0831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14B064B-1F9E-54AD-2140-76711E133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E116-B646-4F3E-A3E5-4C00A50326A5}" type="datetimeFigureOut">
              <a:rPr lang="pl-PL" smtClean="0"/>
              <a:t>04.04.2025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1E0FA46-3B84-FBD8-A3A3-E964E3D20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1A6609D-AA53-6A86-B0CD-608637202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D363-66B3-456B-A7EF-7144E39CA3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004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F83FB8-55DD-A114-3D1C-460E6EF5B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DF64C06-0838-947A-60D7-577D97FB72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BE71674-BC05-F296-699C-23803B8F3C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755319E-DDA4-BAB6-F59D-DA4928A49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E116-B646-4F3E-A3E5-4C00A50326A5}" type="datetimeFigureOut">
              <a:rPr lang="pl-PL" smtClean="0"/>
              <a:t>04.04.2025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840341C-B38B-66CA-1F44-551F514BC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82974CB-D724-CF74-A33B-00DBD371B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D363-66B3-456B-A7EF-7144E39CA3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813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610648-3999-FFD2-7728-E35D3F0D9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D3DA13A-E7BD-FE8F-DAF7-D10B82CD8D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D7A8CEA-04F4-20C0-716D-6E95D97B21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6EE42ED3-7F42-887B-FD73-F85E9A0673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1F4E80EB-9C81-8603-E1FD-16293E7AEF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50FE6A8E-D38C-04E9-E849-D1C0BD1F0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E116-B646-4F3E-A3E5-4C00A50326A5}" type="datetimeFigureOut">
              <a:rPr lang="pl-PL" smtClean="0"/>
              <a:t>04.04.2025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617B9E7D-267F-0A4F-4D1A-EB48331A0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4C73DDDC-F6BD-0816-5032-AE6003FC8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D363-66B3-456B-A7EF-7144E39CA3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1227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F9B87BA-1C08-DE69-B774-F12391AAB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DD9CC422-252E-CA48-8537-7AC5010D0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E116-B646-4F3E-A3E5-4C00A50326A5}" type="datetimeFigureOut">
              <a:rPr lang="pl-PL" smtClean="0"/>
              <a:t>04.04.2025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70F74194-CBD7-2560-354C-0FB5128BA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D15CCE11-28FB-A9FF-A3F1-4EB8D37CC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D363-66B3-456B-A7EF-7144E39CA3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8798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08CC66D-9A76-20F9-3B72-B63CBB58E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E116-B646-4F3E-A3E5-4C00A50326A5}" type="datetimeFigureOut">
              <a:rPr lang="pl-PL" smtClean="0"/>
              <a:t>04.04.2025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E18E422C-AC22-CF7C-B9E3-D5E62B3D7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78FC2D5-A56E-AD26-EB4F-FD4C56623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D363-66B3-456B-A7EF-7144E39CA3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2065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34F22B0-55BE-B18E-0AE8-83B810230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B71151-ED54-6C20-0643-6D175BFC3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D7E0488-CDC5-0C7E-7501-6269E773DB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47691BA-DE09-DBC8-62E2-8AC8CA77B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E116-B646-4F3E-A3E5-4C00A50326A5}" type="datetimeFigureOut">
              <a:rPr lang="pl-PL" smtClean="0"/>
              <a:t>04.04.2025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41BF028-27E0-7B81-A3E8-941AF33EF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C67DA67-C406-7E0D-616E-DECB4936A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D363-66B3-456B-A7EF-7144E39CA3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9839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3CC4969-7D4A-BF97-C7EB-50FCB625E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BD5C1B61-A567-2F4A-F5C7-88FD76E244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5F531F7-DEF3-59E8-2F40-F42B9D87E9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3E665DE-322E-D373-AC2A-59F97307B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3E116-B646-4F3E-A3E5-4C00A50326A5}" type="datetimeFigureOut">
              <a:rPr lang="pl-PL" smtClean="0"/>
              <a:t>04.04.2025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A08D1BF-6E00-B249-1CC3-08385888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BC32178-4EB6-F9D9-21B4-97A0929E2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D363-66B3-456B-A7EF-7144E39CA3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3216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461F552-7C72-C640-1D61-13C281858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88307B9-BF38-BA68-8EAF-F6ADAD2AD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A5CD23D-D2B9-3293-F28A-0152908EB3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D3E116-B646-4F3E-A3E5-4C00A50326A5}" type="datetimeFigureOut">
              <a:rPr lang="pl-PL" smtClean="0"/>
              <a:t>04.04.2025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4BE157B-AB13-1281-7E32-368ACB82B3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A634EB8-FFA2-260B-0834-F7CF74567E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C1D363-66B3-456B-A7EF-7144E39CA3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8190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odgląd obrazu">
            <a:extLst>
              <a:ext uri="{FF2B5EF4-FFF2-40B4-BE49-F238E27FC236}">
                <a16:creationId xmlns:a16="http://schemas.microsoft.com/office/drawing/2014/main" id="{B42B7B64-0B5D-6D84-8737-A4B4F45F5D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922" y="204537"/>
            <a:ext cx="2658226" cy="177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CE63E14E-D56B-9754-EB2C-A9AD1A912A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7852" y="204537"/>
            <a:ext cx="2658226" cy="1738480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0D3DB65A-4953-8345-5D53-F8F73CBA2732}"/>
              </a:ext>
            </a:extLst>
          </p:cNvPr>
          <p:cNvSpPr txBox="1"/>
          <p:nvPr/>
        </p:nvSpPr>
        <p:spPr>
          <a:xfrm>
            <a:off x="812380" y="6007132"/>
            <a:ext cx="109336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200" b="0" i="0" dirty="0">
                <a:solidFill>
                  <a:srgbClr val="242424"/>
                </a:solidFill>
                <a:effectLst/>
                <a:latin typeface="Aptos" panose="020B0004020202020204" pitchFamily="34" charset="0"/>
              </a:rPr>
              <a:t>„Europejski Fundusz Rolny na rzecz Rozwoju Obszarów Wiejskich: Europa inwestująca w obszary wiejskie”., Instytucja Zarządzająca PROW 2014-2020 – Minister Rolnictwa i Rozwoju Wsi. Publikacja opracowana przez Instytut Biotechnologii i Genetyki Zwierząt PAN, współfinansowana jest ze środków Unii Europejskiej w ramach działania „16 WSPÓŁPRACA” PROW 2014-2020.</a:t>
            </a:r>
            <a:endParaRPr lang="pl-PL" sz="1200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925FFD38-DAE2-1B83-6601-3C401D5C24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8651" y="422317"/>
            <a:ext cx="3539912" cy="1286168"/>
          </a:xfrm>
          <a:prstGeom prst="rect">
            <a:avLst/>
          </a:prstGeom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E03DF239-EEE6-6011-BD20-CF4BEC4124C1}"/>
              </a:ext>
            </a:extLst>
          </p:cNvPr>
          <p:cNvSpPr txBox="1"/>
          <p:nvPr/>
        </p:nvSpPr>
        <p:spPr>
          <a:xfrm>
            <a:off x="542544" y="2626702"/>
            <a:ext cx="11649456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96620" marR="890905" algn="ctr">
              <a:spcAft>
                <a:spcPts val="0"/>
              </a:spcAft>
            </a:pPr>
            <a:r>
              <a:rPr lang="pl-PL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</a:t>
            </a:r>
            <a:r>
              <a:rPr lang="pl-PL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Zrównoważona produkcja wołowiny kulinarnej z oparciu o uboczne produkty powstałe przy produkcji alkoholu i skrobi z wykorzystaniem innowacyjnych, niskonakładowych metod ich konserwacji i dystrybucji</a:t>
            </a:r>
            <a:r>
              <a:rPr lang="pl-PL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</a:t>
            </a:r>
          </a:p>
        </p:txBody>
      </p:sp>
    </p:spTree>
    <p:extLst>
      <p:ext uri="{BB962C8B-B14F-4D97-AF65-F5344CB8AC3E}">
        <p14:creationId xmlns:p14="http://schemas.microsoft.com/office/powerpoint/2010/main" val="3425628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FFB76864-6DA8-6731-DD05-914BAC7BBC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623949"/>
              </p:ext>
            </p:extLst>
          </p:nvPr>
        </p:nvGraphicFramePr>
        <p:xfrm>
          <a:off x="1486894" y="675861"/>
          <a:ext cx="7999012" cy="49616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984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8FD4FF5F-0E2B-A22E-4EAC-8331F9D128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0746288"/>
              </p:ext>
            </p:extLst>
          </p:nvPr>
        </p:nvGraphicFramePr>
        <p:xfrm>
          <a:off x="1614115" y="659957"/>
          <a:ext cx="7943353" cy="49298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4183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EFAB28D7-71AC-5A36-15C8-66C4317764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2027479"/>
              </p:ext>
            </p:extLst>
          </p:nvPr>
        </p:nvGraphicFramePr>
        <p:xfrm>
          <a:off x="1550503" y="858741"/>
          <a:ext cx="8476091" cy="5096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93245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EF822D00-1517-45E0-7084-2C77637C8D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9441357"/>
              </p:ext>
            </p:extLst>
          </p:nvPr>
        </p:nvGraphicFramePr>
        <p:xfrm>
          <a:off x="1526650" y="818983"/>
          <a:ext cx="8579458" cy="5088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69065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78CAEC81-E0C1-7064-4462-53DA0C49BA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5859409"/>
              </p:ext>
            </p:extLst>
          </p:nvPr>
        </p:nvGraphicFramePr>
        <p:xfrm>
          <a:off x="1661823" y="930303"/>
          <a:ext cx="7680960" cy="4587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35237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189700F6-E58E-0A04-33E4-7D2C8962A9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5051549"/>
              </p:ext>
            </p:extLst>
          </p:nvPr>
        </p:nvGraphicFramePr>
        <p:xfrm>
          <a:off x="1749287" y="858741"/>
          <a:ext cx="8165990" cy="5009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8816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EDAE346B-4E15-6BFE-2D6F-564672B6B935}"/>
              </a:ext>
            </a:extLst>
          </p:cNvPr>
          <p:cNvSpPr txBox="1"/>
          <p:nvPr/>
        </p:nvSpPr>
        <p:spPr>
          <a:xfrm>
            <a:off x="659957" y="763325"/>
            <a:ext cx="10392355" cy="1959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Podsumowanie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Efektywna produkcja wołowiny powinna być oparta o racjonalne żywienie bydła mięsnego, dobry potencjał genetyczny zwierząt i zabezpieczenie zwierzętom właściwych warunków utrzymania. Z pośród wszystkich kosztów jakie musi ponieść hodowca bydła opasowego żywienie stanowi ok. 60 %. Koszty związane z żywieniem zależą od intensywności żywienia. Utrzymanie zwierząt na pastwisku będzie naturalnie tańsze od żywienia zwierząt w bukaciarni.</a:t>
            </a:r>
          </a:p>
        </p:txBody>
      </p:sp>
    </p:spTree>
    <p:extLst>
      <p:ext uri="{BB962C8B-B14F-4D97-AF65-F5344CB8AC3E}">
        <p14:creationId xmlns:p14="http://schemas.microsoft.com/office/powerpoint/2010/main" val="92529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7A4753F-F033-6F47-83A6-01F3C68E7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489" y="859827"/>
            <a:ext cx="8842612" cy="1664283"/>
          </a:xfrm>
        </p:spPr>
        <p:txBody>
          <a:bodyPr>
            <a:normAutofit fontScale="90000"/>
          </a:bodyPr>
          <a:lstStyle/>
          <a:p>
            <a:pPr algn="ctr"/>
            <a:br>
              <a:rPr lang="pl-PL" sz="3534" b="1" dirty="0">
                <a:latin typeface="SGGW Sans Condensed Light" panose="00000700000000000000" pitchFamily="50" charset="0"/>
              </a:rPr>
            </a:br>
            <a:r>
              <a:rPr lang="pl-PL" sz="3200" b="1" dirty="0">
                <a:latin typeface="SGGW Sans Condensed Light" panose="00000700000000000000" pitchFamily="50" charset="0"/>
              </a:rPr>
              <a:t>Produkty uboczne </a:t>
            </a:r>
            <a:br>
              <a:rPr lang="pl-PL" sz="1867" b="1" dirty="0">
                <a:latin typeface="SGGW Sans Condensed Light" panose="00000700000000000000" pitchFamily="50" charset="0"/>
              </a:rPr>
            </a:br>
            <a:br>
              <a:rPr lang="pl-PL" sz="2400" b="1" dirty="0">
                <a:latin typeface="SGGW Sans Condensed Light" panose="00000700000000000000" pitchFamily="50" charset="0"/>
              </a:rPr>
            </a:br>
            <a:endParaRPr lang="pl-PL" sz="2400" dirty="0">
              <a:latin typeface="SGGW Sans Condensed Light" panose="00000700000000000000" pitchFamily="50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7CD51FA-1548-6348-AB32-3BA69EDAB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9489" y="1970765"/>
            <a:ext cx="8842612" cy="35336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67" b="1" dirty="0">
                <a:latin typeface="SGGW Sans Condensed Light" panose="00000700000000000000" pitchFamily="50" charset="0"/>
              </a:rPr>
              <a:t>Skład Grupy Operacyjnej</a:t>
            </a:r>
          </a:p>
          <a:p>
            <a:pPr marL="0" indent="0">
              <a:buNone/>
            </a:pPr>
            <a:endParaRPr lang="pl-PL" sz="1867" b="1" dirty="0">
              <a:latin typeface="SGGW Sans Condensed Light" panose="00000700000000000000" pitchFamily="50" charset="0"/>
            </a:endParaRPr>
          </a:p>
          <a:p>
            <a:pPr marL="342917" indent="-342917">
              <a:buFont typeface="+mj-lt"/>
              <a:buAutoNum type="arabicPeriod"/>
            </a:pPr>
            <a:r>
              <a:rPr lang="pl-PL" sz="1867" dirty="0">
                <a:latin typeface="SGGW Sans Condensed Light" panose="00000700000000000000" pitchFamily="50" charset="0"/>
              </a:rPr>
              <a:t>Piotr Milczek (Lider / Główny wykonawca) </a:t>
            </a:r>
          </a:p>
          <a:p>
            <a:pPr marL="342917" indent="-342917">
              <a:buFont typeface="+mj-lt"/>
              <a:buAutoNum type="arabicPeriod"/>
            </a:pPr>
            <a:r>
              <a:rPr lang="pl-PL" sz="1867" dirty="0" err="1">
                <a:latin typeface="SGGW Sans Condensed Light" panose="00000700000000000000" pitchFamily="50" charset="0"/>
              </a:rPr>
              <a:t>AgroInnov</a:t>
            </a:r>
            <a:r>
              <a:rPr lang="pl-PL" sz="1867" dirty="0">
                <a:latin typeface="SGGW Sans Condensed Light" panose="00000700000000000000" pitchFamily="50" charset="0"/>
              </a:rPr>
              <a:t> Doradztwo Marcin Adamczyk (Partner)</a:t>
            </a:r>
          </a:p>
          <a:p>
            <a:pPr marL="342917" indent="-342917">
              <a:buFont typeface="+mj-lt"/>
              <a:buAutoNum type="arabicPeriod"/>
            </a:pPr>
            <a:r>
              <a:rPr lang="pl-PL" sz="1867" dirty="0">
                <a:latin typeface="SGGW Sans Condensed Light" panose="00000700000000000000" pitchFamily="50" charset="0"/>
              </a:rPr>
              <a:t>Kujawsko-Pomorski Ośrodek Doradztwa Rolniczego w Minikowie (Partner)</a:t>
            </a:r>
          </a:p>
          <a:p>
            <a:pPr marL="342917" indent="-342917">
              <a:buFont typeface="+mj-lt"/>
              <a:buAutoNum type="arabicPeriod"/>
            </a:pPr>
            <a:r>
              <a:rPr lang="pl-PL" sz="1867" dirty="0">
                <a:latin typeface="SGGW Sans Condensed Light" panose="00000700000000000000" pitchFamily="50" charset="0"/>
              </a:rPr>
              <a:t>Polskie Zrzeszenie Producentów Bydła Mięsnego (Partner)</a:t>
            </a:r>
          </a:p>
          <a:p>
            <a:pPr marL="342917" indent="-342917">
              <a:buFont typeface="+mj-lt"/>
              <a:buAutoNum type="arabicPeriod"/>
            </a:pPr>
            <a:r>
              <a:rPr lang="pl-PL" sz="1867" dirty="0">
                <a:latin typeface="SGGW Sans Condensed Light" panose="00000700000000000000" pitchFamily="50" charset="0"/>
              </a:rPr>
              <a:t>Marcin Osiński (Partner)</a:t>
            </a:r>
          </a:p>
          <a:p>
            <a:pPr marL="342917" indent="-342917">
              <a:buFont typeface="+mj-lt"/>
              <a:buAutoNum type="arabicPeriod"/>
            </a:pPr>
            <a:r>
              <a:rPr lang="pl-PL" sz="1867" dirty="0">
                <a:latin typeface="SGGW Sans Condensed Light" panose="00000700000000000000" pitchFamily="50" charset="0"/>
              </a:rPr>
              <a:t>Szkoła Główna Gospodarstwa Wiejskiego w Warszawie (Partner)</a:t>
            </a:r>
          </a:p>
          <a:p>
            <a:pPr marL="0" indent="0">
              <a:buNone/>
            </a:pPr>
            <a:endParaRPr lang="pl-PL" sz="1867" b="1" dirty="0">
              <a:latin typeface="SGGW Sans Condensed Light" panose="00000700000000000000" pitchFamily="50" charset="0"/>
            </a:endParaRPr>
          </a:p>
          <a:p>
            <a:pPr marL="0" indent="0">
              <a:buNone/>
            </a:pPr>
            <a:endParaRPr lang="pl-PL" sz="1867" b="1" dirty="0">
              <a:latin typeface="SGGW Sans Condensed Light" panose="00000700000000000000" pitchFamily="50" charset="0"/>
            </a:endParaRPr>
          </a:p>
          <a:p>
            <a:pPr marL="0" indent="0">
              <a:buNone/>
            </a:pPr>
            <a:endParaRPr lang="pl-PL" sz="1867" dirty="0">
              <a:latin typeface="SGGW Sans Condensed Light" panose="00000700000000000000" pitchFamily="50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156435C-9DCE-E348-A0B6-37A0A6E93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F2104-A4D5-7244-B907-0EEA573A6546}" type="slidenum">
              <a:rPr lang="pl-PL" smtClean="0">
                <a:latin typeface="SGGW Sans Condensed Light" panose="00000700000000000000" pitchFamily="50" charset="0"/>
              </a:rPr>
              <a:t>2</a:t>
            </a:fld>
            <a:endParaRPr lang="pl-PL" dirty="0">
              <a:latin typeface="SGGW Sans Condensed Light" panose="00000700000000000000" pitchFamily="50" charset="0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6DEC3AC1-6885-477F-A918-7C994D454A14}"/>
              </a:ext>
            </a:extLst>
          </p:cNvPr>
          <p:cNvSpPr txBox="1"/>
          <p:nvPr/>
        </p:nvSpPr>
        <p:spPr>
          <a:xfrm>
            <a:off x="1263765" y="795681"/>
            <a:ext cx="2472267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133" dirty="0">
                <a:latin typeface="SGGW Sans Condensed Light" panose="00000700000000000000" pitchFamily="50" charset="0"/>
              </a:rPr>
              <a:t>Nazwa konsorcjum: </a:t>
            </a:r>
          </a:p>
        </p:txBody>
      </p:sp>
    </p:spTree>
    <p:extLst>
      <p:ext uri="{BB962C8B-B14F-4D97-AF65-F5344CB8AC3E}">
        <p14:creationId xmlns:p14="http://schemas.microsoft.com/office/powerpoint/2010/main" val="2090544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7A4753F-F033-6F47-83A6-01F3C68E7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6435" y="176830"/>
            <a:ext cx="8842612" cy="1325359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latin typeface="SGGW Sans Condensed Light" panose="00000700000000000000" pitchFamily="50" charset="0"/>
              </a:rPr>
              <a:t>Założenia 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305EAD06-5475-4908-A80E-81BD7944108B}"/>
              </a:ext>
            </a:extLst>
          </p:cNvPr>
          <p:cNvSpPr/>
          <p:nvPr/>
        </p:nvSpPr>
        <p:spPr>
          <a:xfrm>
            <a:off x="1355188" y="2083866"/>
            <a:ext cx="9481624" cy="2103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867" dirty="0">
                <a:latin typeface="SGGW Sans Condensed Light" panose="00000700000000000000" pitchFamily="50" charset="0"/>
              </a:rPr>
              <a:t>Projekt ma na celu zwiększenie wydajności tuczu bydła mięsnego przez rozwój nowatorskich technologii produkcji i kreowanie innowacyjnych typów pasz. Obejmuje to zarówno kompleksowe mieszanki paszowe TMR, jak i pasze uboczne; na przykład wilgotne wytłoki, skonstruowane specjalnie dla bydła hodowlanego. </a:t>
            </a:r>
          </a:p>
          <a:p>
            <a:pPr algn="just"/>
            <a:endParaRPr lang="pl-PL" sz="1867" dirty="0">
              <a:latin typeface="SGGW Sans Condensed Light" panose="00000700000000000000" pitchFamily="50" charset="0"/>
            </a:endParaRPr>
          </a:p>
          <a:p>
            <a:pPr algn="just"/>
            <a:r>
              <a:rPr lang="pl-PL" sz="1867" dirty="0">
                <a:latin typeface="SGGW Sans Condensed Light" panose="00000700000000000000" pitchFamily="50" charset="0"/>
              </a:rPr>
              <a:t>W ramach operacji przewidziane jest również przeprowadzenie testów pilotowych linii produkcyjnych, które będą zajmować się wytworzeniem, konserwacją i pakowaniem tych pasz.</a:t>
            </a:r>
          </a:p>
        </p:txBody>
      </p:sp>
    </p:spTree>
    <p:extLst>
      <p:ext uri="{BB962C8B-B14F-4D97-AF65-F5344CB8AC3E}">
        <p14:creationId xmlns:p14="http://schemas.microsoft.com/office/powerpoint/2010/main" val="3640195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0E67A5C1-501A-CC92-A840-63F4111E0F8D}"/>
              </a:ext>
            </a:extLst>
          </p:cNvPr>
          <p:cNvSpPr txBox="1"/>
          <p:nvPr/>
        </p:nvSpPr>
        <p:spPr>
          <a:xfrm>
            <a:off x="2671638" y="413468"/>
            <a:ext cx="5041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Żywienie opasów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8D55E215-D486-0B0F-EB54-D1DB1681F3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1250466"/>
              </p:ext>
            </p:extLst>
          </p:nvPr>
        </p:nvGraphicFramePr>
        <p:xfrm>
          <a:off x="714154" y="1349783"/>
          <a:ext cx="5754370" cy="12099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7040">
                  <a:extLst>
                    <a:ext uri="{9D8B030D-6E8A-4147-A177-3AD203B41FA5}">
                      <a16:colId xmlns:a16="http://schemas.microsoft.com/office/drawing/2014/main" val="1135762948"/>
                    </a:ext>
                  </a:extLst>
                </a:gridCol>
                <a:gridCol w="2429510">
                  <a:extLst>
                    <a:ext uri="{9D8B030D-6E8A-4147-A177-3AD203B41FA5}">
                      <a16:colId xmlns:a16="http://schemas.microsoft.com/office/drawing/2014/main" val="829480898"/>
                    </a:ext>
                  </a:extLst>
                </a:gridCol>
                <a:gridCol w="1438910">
                  <a:extLst>
                    <a:ext uri="{9D8B030D-6E8A-4147-A177-3AD203B41FA5}">
                      <a16:colId xmlns:a16="http://schemas.microsoft.com/office/drawing/2014/main" val="98427337"/>
                    </a:ext>
                  </a:extLst>
                </a:gridCol>
                <a:gridCol w="1438910">
                  <a:extLst>
                    <a:ext uri="{9D8B030D-6E8A-4147-A177-3AD203B41FA5}">
                      <a16:colId xmlns:a16="http://schemas.microsoft.com/office/drawing/2014/main" val="27181316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Lp.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 dirty="0">
                          <a:effectLst/>
                        </a:rPr>
                        <a:t>Komponent</a:t>
                      </a:r>
                      <a:endParaRPr lang="pl-P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Kg/szt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sm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31085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1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Kiszonka z kukurydzy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10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4,5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69045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2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Sianokiszonka z traw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7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2,87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211141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3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Kiszonka z lucerny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7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2,87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169873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4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Dodatki mineralno-witaminowe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0,3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0,27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553528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Pasza treściwa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4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3,6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94181687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Razem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28,3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 dirty="0">
                          <a:effectLst/>
                        </a:rPr>
                        <a:t>14,11</a:t>
                      </a:r>
                      <a:endParaRPr lang="pl-P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95829902"/>
                  </a:ext>
                </a:extLst>
              </a:tr>
            </a:tbl>
          </a:graphicData>
        </a:graphic>
      </p:graphicFrame>
      <p:sp>
        <p:nvSpPr>
          <p:cNvPr id="4" name="pole tekstowe 3">
            <a:extLst>
              <a:ext uri="{FF2B5EF4-FFF2-40B4-BE49-F238E27FC236}">
                <a16:creationId xmlns:a16="http://schemas.microsoft.com/office/drawing/2014/main" id="{8385C182-5919-909A-D8C6-688AF3755D71}"/>
              </a:ext>
            </a:extLst>
          </p:cNvPr>
          <p:cNvSpPr txBox="1"/>
          <p:nvPr/>
        </p:nvSpPr>
        <p:spPr>
          <a:xfrm>
            <a:off x="714154" y="938254"/>
            <a:ext cx="2196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Gospodarstwo A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9ED41467-6ED9-06DD-3486-EABB5B827A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716009"/>
              </p:ext>
            </p:extLst>
          </p:nvPr>
        </p:nvGraphicFramePr>
        <p:xfrm>
          <a:off x="714154" y="3126695"/>
          <a:ext cx="5754370" cy="8642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7040">
                  <a:extLst>
                    <a:ext uri="{9D8B030D-6E8A-4147-A177-3AD203B41FA5}">
                      <a16:colId xmlns:a16="http://schemas.microsoft.com/office/drawing/2014/main" val="1396533559"/>
                    </a:ext>
                  </a:extLst>
                </a:gridCol>
                <a:gridCol w="2429510">
                  <a:extLst>
                    <a:ext uri="{9D8B030D-6E8A-4147-A177-3AD203B41FA5}">
                      <a16:colId xmlns:a16="http://schemas.microsoft.com/office/drawing/2014/main" val="1022402936"/>
                    </a:ext>
                  </a:extLst>
                </a:gridCol>
                <a:gridCol w="1438910">
                  <a:extLst>
                    <a:ext uri="{9D8B030D-6E8A-4147-A177-3AD203B41FA5}">
                      <a16:colId xmlns:a16="http://schemas.microsoft.com/office/drawing/2014/main" val="3551879569"/>
                    </a:ext>
                  </a:extLst>
                </a:gridCol>
                <a:gridCol w="1438910">
                  <a:extLst>
                    <a:ext uri="{9D8B030D-6E8A-4147-A177-3AD203B41FA5}">
                      <a16:colId xmlns:a16="http://schemas.microsoft.com/office/drawing/2014/main" val="42828499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Lp.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Komponent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 dirty="0">
                          <a:effectLst/>
                        </a:rPr>
                        <a:t>Kg/</a:t>
                      </a:r>
                      <a:r>
                        <a:rPr lang="pl-PL" sz="1100" kern="100" dirty="0" err="1">
                          <a:effectLst/>
                        </a:rPr>
                        <a:t>szt</a:t>
                      </a:r>
                      <a:endParaRPr lang="pl-P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sm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16405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1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Sianokiszonka z traw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10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3,5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006988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2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Kiszonka z kukurydzy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11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3,85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340614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3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Pasza treściwa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4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3,44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761380057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 dirty="0">
                          <a:effectLst/>
                        </a:rPr>
                        <a:t>Razem</a:t>
                      </a:r>
                      <a:endParaRPr lang="pl-P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25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 dirty="0">
                          <a:effectLst/>
                        </a:rPr>
                        <a:t>10,79</a:t>
                      </a:r>
                      <a:endParaRPr lang="pl-P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0571822"/>
                  </a:ext>
                </a:extLst>
              </a:tr>
            </a:tbl>
          </a:graphicData>
        </a:graphic>
      </p:graphicFrame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144F9C8C-39D3-8F95-5F35-199537B0E8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888675"/>
              </p:ext>
            </p:extLst>
          </p:nvPr>
        </p:nvGraphicFramePr>
        <p:xfrm>
          <a:off x="714154" y="4643058"/>
          <a:ext cx="5754370" cy="13986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7040">
                  <a:extLst>
                    <a:ext uri="{9D8B030D-6E8A-4147-A177-3AD203B41FA5}">
                      <a16:colId xmlns:a16="http://schemas.microsoft.com/office/drawing/2014/main" val="3436391308"/>
                    </a:ext>
                  </a:extLst>
                </a:gridCol>
                <a:gridCol w="2429510">
                  <a:extLst>
                    <a:ext uri="{9D8B030D-6E8A-4147-A177-3AD203B41FA5}">
                      <a16:colId xmlns:a16="http://schemas.microsoft.com/office/drawing/2014/main" val="1731180572"/>
                    </a:ext>
                  </a:extLst>
                </a:gridCol>
                <a:gridCol w="1438910">
                  <a:extLst>
                    <a:ext uri="{9D8B030D-6E8A-4147-A177-3AD203B41FA5}">
                      <a16:colId xmlns:a16="http://schemas.microsoft.com/office/drawing/2014/main" val="3752067853"/>
                    </a:ext>
                  </a:extLst>
                </a:gridCol>
                <a:gridCol w="1438910">
                  <a:extLst>
                    <a:ext uri="{9D8B030D-6E8A-4147-A177-3AD203B41FA5}">
                      <a16:colId xmlns:a16="http://schemas.microsoft.com/office/drawing/2014/main" val="193255401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 dirty="0">
                          <a:effectLst/>
                        </a:rPr>
                        <a:t>Lp.</a:t>
                      </a:r>
                      <a:endParaRPr lang="pl-P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 dirty="0">
                          <a:effectLst/>
                        </a:rPr>
                        <a:t>Komponent</a:t>
                      </a:r>
                      <a:endParaRPr lang="pl-P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Kg/szt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 dirty="0">
                          <a:effectLst/>
                        </a:rPr>
                        <a:t>Sm </a:t>
                      </a:r>
                      <a:endParaRPr lang="pl-P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84938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1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 dirty="0">
                          <a:effectLst/>
                        </a:rPr>
                        <a:t>Kiszonka z kukurydzy</a:t>
                      </a:r>
                      <a:endParaRPr lang="pl-P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15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5,25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369990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2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 dirty="0">
                          <a:effectLst/>
                        </a:rPr>
                        <a:t>Sianokiszonka z traw</a:t>
                      </a:r>
                      <a:endParaRPr lang="pl-P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 dirty="0">
                          <a:effectLst/>
                        </a:rPr>
                        <a:t>1,75</a:t>
                      </a:r>
                      <a:endParaRPr lang="pl-P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500665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3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 dirty="0">
                          <a:effectLst/>
                        </a:rPr>
                        <a:t>Pasza treściwa</a:t>
                      </a:r>
                      <a:endParaRPr lang="pl-P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1,5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1,35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94227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4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Kiszone ziarno kukurydzy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1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0,3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058948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DDGS suchy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1,6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1,44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55635634"/>
                  </a:ext>
                </a:extLst>
              </a:tr>
              <a:tr h="1879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6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Drożdże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0,5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0,45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87421666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Razem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24,6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10,54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60788990"/>
                  </a:ext>
                </a:extLst>
              </a:tr>
            </a:tbl>
          </a:graphicData>
        </a:graphic>
      </p:graphicFrame>
      <p:sp>
        <p:nvSpPr>
          <p:cNvPr id="7" name="pole tekstowe 6">
            <a:extLst>
              <a:ext uri="{FF2B5EF4-FFF2-40B4-BE49-F238E27FC236}">
                <a16:creationId xmlns:a16="http://schemas.microsoft.com/office/drawing/2014/main" id="{3E9B5DA2-7377-BC2D-718E-BF86DFE72DC0}"/>
              </a:ext>
            </a:extLst>
          </p:cNvPr>
          <p:cNvSpPr txBox="1"/>
          <p:nvPr/>
        </p:nvSpPr>
        <p:spPr>
          <a:xfrm>
            <a:off x="796317" y="3995035"/>
            <a:ext cx="2196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Gospodarstwo C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D32606CA-D3A6-A76B-DFA7-BD1C6AC95E7A}"/>
              </a:ext>
            </a:extLst>
          </p:cNvPr>
          <p:cNvSpPr txBox="1"/>
          <p:nvPr/>
        </p:nvSpPr>
        <p:spPr>
          <a:xfrm>
            <a:off x="796317" y="2581901"/>
            <a:ext cx="2196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Gospodarstwo B</a:t>
            </a:r>
          </a:p>
        </p:txBody>
      </p:sp>
    </p:spTree>
    <p:extLst>
      <p:ext uri="{BB962C8B-B14F-4D97-AF65-F5344CB8AC3E}">
        <p14:creationId xmlns:p14="http://schemas.microsoft.com/office/powerpoint/2010/main" val="1466233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8E62D8E7-B596-5E72-3D5A-5E55235A0F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26313"/>
              </p:ext>
            </p:extLst>
          </p:nvPr>
        </p:nvGraphicFramePr>
        <p:xfrm>
          <a:off x="928840" y="866492"/>
          <a:ext cx="5754370" cy="13827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7040">
                  <a:extLst>
                    <a:ext uri="{9D8B030D-6E8A-4147-A177-3AD203B41FA5}">
                      <a16:colId xmlns:a16="http://schemas.microsoft.com/office/drawing/2014/main" val="1996371602"/>
                    </a:ext>
                  </a:extLst>
                </a:gridCol>
                <a:gridCol w="2429510">
                  <a:extLst>
                    <a:ext uri="{9D8B030D-6E8A-4147-A177-3AD203B41FA5}">
                      <a16:colId xmlns:a16="http://schemas.microsoft.com/office/drawing/2014/main" val="3185765463"/>
                    </a:ext>
                  </a:extLst>
                </a:gridCol>
                <a:gridCol w="1438910">
                  <a:extLst>
                    <a:ext uri="{9D8B030D-6E8A-4147-A177-3AD203B41FA5}">
                      <a16:colId xmlns:a16="http://schemas.microsoft.com/office/drawing/2014/main" val="1909488332"/>
                    </a:ext>
                  </a:extLst>
                </a:gridCol>
                <a:gridCol w="1438910">
                  <a:extLst>
                    <a:ext uri="{9D8B030D-6E8A-4147-A177-3AD203B41FA5}">
                      <a16:colId xmlns:a16="http://schemas.microsoft.com/office/drawing/2014/main" val="35755138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Lp.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Komponent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Kg/szt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 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78858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1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Sianokiszonka z traw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8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2,8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0268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2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Kiszonka z kukurydzy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8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2,8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7670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3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Pasza treściwa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3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2,58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537094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4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Wytłoki z jabłek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3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0,45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162876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Ziarno kiszone kukurydzy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1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0,35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097721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6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Koncentrat białkowy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2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1,72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54789034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Razem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25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 dirty="0">
                          <a:effectLst/>
                        </a:rPr>
                        <a:t>10,7</a:t>
                      </a:r>
                      <a:endParaRPr lang="pl-P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09710579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DB60F9A3-E9E8-5FF0-227F-8402A8FD11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023998"/>
              </p:ext>
            </p:extLst>
          </p:nvPr>
        </p:nvGraphicFramePr>
        <p:xfrm>
          <a:off x="928840" y="2996882"/>
          <a:ext cx="5754370" cy="8642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7040">
                  <a:extLst>
                    <a:ext uri="{9D8B030D-6E8A-4147-A177-3AD203B41FA5}">
                      <a16:colId xmlns:a16="http://schemas.microsoft.com/office/drawing/2014/main" val="1480117011"/>
                    </a:ext>
                  </a:extLst>
                </a:gridCol>
                <a:gridCol w="2429510">
                  <a:extLst>
                    <a:ext uri="{9D8B030D-6E8A-4147-A177-3AD203B41FA5}">
                      <a16:colId xmlns:a16="http://schemas.microsoft.com/office/drawing/2014/main" val="1008152299"/>
                    </a:ext>
                  </a:extLst>
                </a:gridCol>
                <a:gridCol w="1438910">
                  <a:extLst>
                    <a:ext uri="{9D8B030D-6E8A-4147-A177-3AD203B41FA5}">
                      <a16:colId xmlns:a16="http://schemas.microsoft.com/office/drawing/2014/main" val="1084704702"/>
                    </a:ext>
                  </a:extLst>
                </a:gridCol>
                <a:gridCol w="1438910">
                  <a:extLst>
                    <a:ext uri="{9D8B030D-6E8A-4147-A177-3AD203B41FA5}">
                      <a16:colId xmlns:a16="http://schemas.microsoft.com/office/drawing/2014/main" val="33317274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Lp.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Komponent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Kg/szt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Sm 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231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1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Sianokiszonka z traw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7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2,45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546116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2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Kiszonka z kukurydzy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11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3,85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411686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3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Pasza treściwa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6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5,16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27428303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Razem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24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 dirty="0">
                          <a:effectLst/>
                        </a:rPr>
                        <a:t>11,46</a:t>
                      </a:r>
                      <a:endParaRPr lang="pl-P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2523893"/>
                  </a:ext>
                </a:extLst>
              </a:tr>
            </a:tbl>
          </a:graphicData>
        </a:graphic>
      </p:graphicFrame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8C03A0DB-505E-8F73-C03D-59157EF186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162673"/>
              </p:ext>
            </p:extLst>
          </p:nvPr>
        </p:nvGraphicFramePr>
        <p:xfrm>
          <a:off x="928840" y="4608731"/>
          <a:ext cx="5754370" cy="17284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7040">
                  <a:extLst>
                    <a:ext uri="{9D8B030D-6E8A-4147-A177-3AD203B41FA5}">
                      <a16:colId xmlns:a16="http://schemas.microsoft.com/office/drawing/2014/main" val="3187833696"/>
                    </a:ext>
                  </a:extLst>
                </a:gridCol>
                <a:gridCol w="2429510">
                  <a:extLst>
                    <a:ext uri="{9D8B030D-6E8A-4147-A177-3AD203B41FA5}">
                      <a16:colId xmlns:a16="http://schemas.microsoft.com/office/drawing/2014/main" val="3551650322"/>
                    </a:ext>
                  </a:extLst>
                </a:gridCol>
                <a:gridCol w="1438910">
                  <a:extLst>
                    <a:ext uri="{9D8B030D-6E8A-4147-A177-3AD203B41FA5}">
                      <a16:colId xmlns:a16="http://schemas.microsoft.com/office/drawing/2014/main" val="1759165775"/>
                    </a:ext>
                  </a:extLst>
                </a:gridCol>
                <a:gridCol w="1438910">
                  <a:extLst>
                    <a:ext uri="{9D8B030D-6E8A-4147-A177-3AD203B41FA5}">
                      <a16:colId xmlns:a16="http://schemas.microsoft.com/office/drawing/2014/main" val="41382432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Lp.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Komponent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Kg/szt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 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00967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1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Sianokiszonka z traw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1,75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645311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2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Kiszonka z lucerny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2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0,7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513457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3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Kiszonka z kukurydzy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8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2,8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922829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4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Wysłodki buraczane kiszone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3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0,375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21814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Pasza treściwa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4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3,44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249146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6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Kreda pastewna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0,1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0,035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520766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7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NaCl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0,05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0,0175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188603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8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DDGS wilgotny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8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2,8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770378257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Razem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>
                          <a:effectLst/>
                        </a:rPr>
                        <a:t>30,15</a:t>
                      </a:r>
                      <a:endParaRPr lang="pl-PL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100" kern="100" dirty="0">
                          <a:effectLst/>
                        </a:rPr>
                        <a:t>11,91</a:t>
                      </a:r>
                      <a:endParaRPr lang="pl-PL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7348644"/>
                  </a:ext>
                </a:extLst>
              </a:tr>
            </a:tbl>
          </a:graphicData>
        </a:graphic>
      </p:graphicFrame>
      <p:sp>
        <p:nvSpPr>
          <p:cNvPr id="5" name="pole tekstowe 4">
            <a:extLst>
              <a:ext uri="{FF2B5EF4-FFF2-40B4-BE49-F238E27FC236}">
                <a16:creationId xmlns:a16="http://schemas.microsoft.com/office/drawing/2014/main" id="{D2D5968A-BB17-4FDE-5A8C-E2D177FEA464}"/>
              </a:ext>
            </a:extLst>
          </p:cNvPr>
          <p:cNvSpPr txBox="1"/>
          <p:nvPr/>
        </p:nvSpPr>
        <p:spPr>
          <a:xfrm>
            <a:off x="796317" y="2581901"/>
            <a:ext cx="2196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Gospodarstwo E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09F55A2A-4743-7334-DD54-B9F4D9EC3C09}"/>
              </a:ext>
            </a:extLst>
          </p:cNvPr>
          <p:cNvSpPr txBox="1"/>
          <p:nvPr/>
        </p:nvSpPr>
        <p:spPr>
          <a:xfrm>
            <a:off x="796316" y="4097479"/>
            <a:ext cx="2196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Gospodarstwo F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9F1CE91B-5DDF-61E0-DFCF-471DE491D619}"/>
              </a:ext>
            </a:extLst>
          </p:cNvPr>
          <p:cNvSpPr txBox="1"/>
          <p:nvPr/>
        </p:nvSpPr>
        <p:spPr>
          <a:xfrm>
            <a:off x="796316" y="308019"/>
            <a:ext cx="2196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Gospodarstwo D</a:t>
            </a:r>
          </a:p>
        </p:txBody>
      </p:sp>
    </p:spTree>
    <p:extLst>
      <p:ext uri="{BB962C8B-B14F-4D97-AF65-F5344CB8AC3E}">
        <p14:creationId xmlns:p14="http://schemas.microsoft.com/office/powerpoint/2010/main" val="1260156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C26CCAB4-D438-6C2C-2308-2B2EF63FE42A}"/>
              </a:ext>
            </a:extLst>
          </p:cNvPr>
          <p:cNvSpPr txBox="1"/>
          <p:nvPr/>
        </p:nvSpPr>
        <p:spPr>
          <a:xfrm>
            <a:off x="1211580" y="601446"/>
            <a:ext cx="5129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Liczba rekordów dla poszczególnych czynników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120FB089-C988-249F-03C9-B93AA7B12879}"/>
              </a:ext>
            </a:extLst>
          </p:cNvPr>
          <p:cNvSpPr txBox="1"/>
          <p:nvPr/>
        </p:nvSpPr>
        <p:spPr>
          <a:xfrm>
            <a:off x="2375154" y="139781"/>
            <a:ext cx="2802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Wartość opasowa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75B0F5EF-CF04-B3BF-7363-FBE7F175E2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380793"/>
              </p:ext>
            </p:extLst>
          </p:nvPr>
        </p:nvGraphicFramePr>
        <p:xfrm>
          <a:off x="612250" y="1698607"/>
          <a:ext cx="3053301" cy="33107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4484">
                  <a:extLst>
                    <a:ext uri="{9D8B030D-6E8A-4147-A177-3AD203B41FA5}">
                      <a16:colId xmlns:a16="http://schemas.microsoft.com/office/drawing/2014/main" val="206068555"/>
                    </a:ext>
                  </a:extLst>
                </a:gridCol>
                <a:gridCol w="1258817">
                  <a:extLst>
                    <a:ext uri="{9D8B030D-6E8A-4147-A177-3AD203B41FA5}">
                      <a16:colId xmlns:a16="http://schemas.microsoft.com/office/drawing/2014/main" val="1450569612"/>
                    </a:ext>
                  </a:extLst>
                </a:gridCol>
              </a:tblGrid>
              <a:tr h="7300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</a:rPr>
                        <a:t>Gospodarstwa</a:t>
                      </a:r>
                      <a:endParaRPr lang="pl-PL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</a:rPr>
                        <a:t>Liczba rekordów (szt.)</a:t>
                      </a:r>
                      <a:endParaRPr lang="pl-PL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24575024"/>
                  </a:ext>
                </a:extLst>
              </a:tr>
              <a:tr h="3023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A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</a:rPr>
                        <a:t>390</a:t>
                      </a:r>
                      <a:endParaRPr lang="pl-PL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711757432"/>
                  </a:ext>
                </a:extLst>
              </a:tr>
              <a:tr h="3023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B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354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173789596"/>
                  </a:ext>
                </a:extLst>
              </a:tr>
              <a:tr h="3023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C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418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428422315"/>
                  </a:ext>
                </a:extLst>
              </a:tr>
              <a:tr h="3023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D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316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4073090378"/>
                  </a:ext>
                </a:extLst>
              </a:tr>
              <a:tr h="3023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E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470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871807696"/>
                  </a:ext>
                </a:extLst>
              </a:tr>
              <a:tr h="3023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F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986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716127776"/>
                  </a:ext>
                </a:extLst>
              </a:tr>
              <a:tr h="3023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Ogółem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</a:rPr>
                        <a:t>2934</a:t>
                      </a:r>
                      <a:endParaRPr lang="pl-PL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759716180"/>
                  </a:ext>
                </a:extLst>
              </a:tr>
            </a:tbl>
          </a:graphicData>
        </a:graphic>
      </p:graphicFrame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3A79D969-4DEB-B661-1094-777A126AD9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908099"/>
              </p:ext>
            </p:extLst>
          </p:nvPr>
        </p:nvGraphicFramePr>
        <p:xfrm>
          <a:off x="4451294" y="1698607"/>
          <a:ext cx="3289412" cy="31561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4706">
                  <a:extLst>
                    <a:ext uri="{9D8B030D-6E8A-4147-A177-3AD203B41FA5}">
                      <a16:colId xmlns:a16="http://schemas.microsoft.com/office/drawing/2014/main" val="2513608948"/>
                    </a:ext>
                  </a:extLst>
                </a:gridCol>
                <a:gridCol w="1644706">
                  <a:extLst>
                    <a:ext uri="{9D8B030D-6E8A-4147-A177-3AD203B41FA5}">
                      <a16:colId xmlns:a16="http://schemas.microsoft.com/office/drawing/2014/main" val="1523672796"/>
                    </a:ext>
                  </a:extLst>
                </a:gridCol>
              </a:tblGrid>
              <a:tr h="128441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</a:rPr>
                        <a:t>Genotyp</a:t>
                      </a:r>
                      <a:endParaRPr lang="pl-PL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</a:rPr>
                        <a:t>Liczba rekordów (szt.)</a:t>
                      </a:r>
                      <a:endParaRPr lang="pl-PL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856993580"/>
                  </a:ext>
                </a:extLst>
              </a:tr>
              <a:tr h="3119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PHF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1192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791227878"/>
                  </a:ext>
                </a:extLst>
              </a:tr>
              <a:tr h="3119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MM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756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602931917"/>
                  </a:ext>
                </a:extLst>
              </a:tr>
              <a:tr h="3119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LM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257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919183101"/>
                  </a:ext>
                </a:extLst>
              </a:tr>
              <a:tr h="3119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LMxAN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279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4113714124"/>
                  </a:ext>
                </a:extLst>
              </a:tr>
              <a:tr h="3119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LMxBM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450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90653820"/>
                  </a:ext>
                </a:extLst>
              </a:tr>
              <a:tr h="3119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 Ogółem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</a:rPr>
                        <a:t>2934</a:t>
                      </a:r>
                      <a:endParaRPr lang="pl-PL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328395412"/>
                  </a:ext>
                </a:extLst>
              </a:tr>
            </a:tbl>
          </a:graphicData>
        </a:graphic>
      </p:graphicFrame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7340FFFE-DEC3-67D7-5B74-95E291D860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756361"/>
              </p:ext>
            </p:extLst>
          </p:nvPr>
        </p:nvGraphicFramePr>
        <p:xfrm>
          <a:off x="8414909" y="1698606"/>
          <a:ext cx="3289412" cy="22054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4706">
                  <a:extLst>
                    <a:ext uri="{9D8B030D-6E8A-4147-A177-3AD203B41FA5}">
                      <a16:colId xmlns:a16="http://schemas.microsoft.com/office/drawing/2014/main" val="2588924218"/>
                    </a:ext>
                  </a:extLst>
                </a:gridCol>
                <a:gridCol w="1644706">
                  <a:extLst>
                    <a:ext uri="{9D8B030D-6E8A-4147-A177-3AD203B41FA5}">
                      <a16:colId xmlns:a16="http://schemas.microsoft.com/office/drawing/2014/main" val="1794364581"/>
                    </a:ext>
                  </a:extLst>
                </a:gridCol>
              </a:tblGrid>
              <a:tr h="83015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Płeć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Liczba rekordów (szt.)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309575884"/>
                  </a:ext>
                </a:extLst>
              </a:tr>
              <a:tr h="3438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Buhaj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929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886754321"/>
                  </a:ext>
                </a:extLst>
              </a:tr>
              <a:tr h="3438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Jałówka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938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532917088"/>
                  </a:ext>
                </a:extLst>
              </a:tr>
              <a:tr h="3438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Wolec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512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435567818"/>
                  </a:ext>
                </a:extLst>
              </a:tr>
              <a:tr h="3438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>
                          <a:effectLst/>
                        </a:rPr>
                        <a:t> Ogółem</a:t>
                      </a:r>
                      <a:endParaRPr lang="pl-PL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l-PL" sz="1800" kern="100" dirty="0">
                          <a:effectLst/>
                        </a:rPr>
                        <a:t>2379</a:t>
                      </a:r>
                      <a:endParaRPr lang="pl-PL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915276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6598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14C3D5C1-7BD5-56F7-54CD-B05DEC2513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3522525"/>
              </p:ext>
            </p:extLst>
          </p:nvPr>
        </p:nvGraphicFramePr>
        <p:xfrm>
          <a:off x="457200" y="321013"/>
          <a:ext cx="11303540" cy="6245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6159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446A662D-9825-A67A-F942-677ED9DCA6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9257961"/>
              </p:ext>
            </p:extLst>
          </p:nvPr>
        </p:nvGraphicFramePr>
        <p:xfrm>
          <a:off x="1733384" y="763326"/>
          <a:ext cx="7132320" cy="44924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9343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619E8CFD-A746-6EF0-18C4-7CC7301A77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66175773"/>
              </p:ext>
            </p:extLst>
          </p:nvPr>
        </p:nvGraphicFramePr>
        <p:xfrm>
          <a:off x="1796995" y="691763"/>
          <a:ext cx="7553739" cy="4898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048788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684</Words>
  <Application>Microsoft Office PowerPoint</Application>
  <PresentationFormat>Panoramiczny</PresentationFormat>
  <Paragraphs>246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SGGW Sans Condensed Light</vt:lpstr>
      <vt:lpstr>Motyw pakietu Office</vt:lpstr>
      <vt:lpstr>Prezentacja programu PowerPoint</vt:lpstr>
      <vt:lpstr> Produkty uboczne   </vt:lpstr>
      <vt:lpstr>Założenia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 Slósarz</dc:creator>
  <cp:lastModifiedBy>Jan Slósarz</cp:lastModifiedBy>
  <cp:revision>28</cp:revision>
  <dcterms:created xsi:type="dcterms:W3CDTF">2024-09-08T15:08:41Z</dcterms:created>
  <dcterms:modified xsi:type="dcterms:W3CDTF">2025-04-04T10:21:51Z</dcterms:modified>
</cp:coreProperties>
</file>